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8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0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1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3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9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2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7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9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3A-BDE8-41A6-B8B1-582DFF5609CC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D789-670C-4C9C-84DD-8A755A746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r>
              <a:rPr lang="en-GB" dirty="0" smtClean="0"/>
              <a:t>What you need to know or show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A basic awareness of what the practical is trying to find out or demonstrate.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The equipment in the practical and what it does.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The science underpinning the practical.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Key points of the methods (you can’t remember every detail).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Control variables and safety/risk factors.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6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88062" cy="872197"/>
          </a:xfrm>
        </p:spPr>
        <p:txBody>
          <a:bodyPr/>
          <a:lstStyle/>
          <a:p>
            <a:r>
              <a:rPr lang="en-GB" dirty="0" smtClean="0"/>
              <a:t>7. Fieldwork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311"/>
            <a:ext cx="8076508" cy="487968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87735"/>
              </p:ext>
            </p:extLst>
          </p:nvPr>
        </p:nvGraphicFramePr>
        <p:xfrm>
          <a:off x="6289822" y="11842"/>
          <a:ext cx="5902178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458"/>
                <a:gridCol w="1000095"/>
                <a:gridCol w="1759517"/>
                <a:gridCol w="14771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Distance along transect (m)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Soil pH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Light intensity (lux)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plants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76508" y="2883877"/>
            <a:ext cx="3698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Suggest a reason why a change in light intensity will change the number of plants living on that patch of ground.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418286" y="5341257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</a:rPr>
              <a:t>BELT TRANSECT</a:t>
            </a:r>
            <a:endParaRPr lang="en-GB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" y="423182"/>
            <a:ext cx="11919858" cy="86858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Equipment challenge. </a:t>
            </a:r>
            <a:r>
              <a:rPr lang="en-GB" sz="3200" dirty="0" smtClean="0"/>
              <a:t>Which practical are these pieces of apparatus from?  What are they called and what do they do?  Some are used in more than one practical.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60" t="15158" r="6558" b="11969"/>
          <a:stretch/>
        </p:blipFill>
        <p:spPr>
          <a:xfrm>
            <a:off x="435429" y="1959429"/>
            <a:ext cx="2148114" cy="1814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11" y="2062956"/>
            <a:ext cx="2263704" cy="1607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944" t="4252" r="25430" b="10703"/>
          <a:stretch/>
        </p:blipFill>
        <p:spPr>
          <a:xfrm>
            <a:off x="8032596" y="3814078"/>
            <a:ext cx="899885" cy="217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614" y="4243161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5632" t="2707" r="36068" b="3469"/>
          <a:stretch/>
        </p:blipFill>
        <p:spPr>
          <a:xfrm>
            <a:off x="9832911" y="3886651"/>
            <a:ext cx="701415" cy="2325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8667" t="8032" r="27651" b="8158"/>
          <a:stretch/>
        </p:blipFill>
        <p:spPr>
          <a:xfrm>
            <a:off x="329304" y="4274457"/>
            <a:ext cx="1323879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296" y="4243161"/>
            <a:ext cx="1839233" cy="1064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561" y="1359807"/>
            <a:ext cx="2413907" cy="2413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3143" t="34000" r="30381"/>
          <a:stretch/>
        </p:blipFill>
        <p:spPr>
          <a:xfrm>
            <a:off x="8978932" y="1637277"/>
            <a:ext cx="2832229" cy="15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9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544"/>
            <a:ext cx="8976575" cy="73409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Edexcel GCSE 9-1 Science 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639" y="813030"/>
            <a:ext cx="7385296" cy="657237"/>
          </a:xfrm>
        </p:spPr>
        <p:txBody>
          <a:bodyPr>
            <a:normAutofit fontScale="92500" lnSpcReduction="20000"/>
          </a:bodyPr>
          <a:lstStyle/>
          <a:p>
            <a:r>
              <a:rPr lang="en-GB" sz="5400" dirty="0" smtClean="0">
                <a:solidFill>
                  <a:srgbClr val="00B050"/>
                </a:solidFill>
              </a:rPr>
              <a:t>Biology Practicals</a:t>
            </a:r>
            <a:endParaRPr lang="en-GB" sz="5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793" y="1364573"/>
            <a:ext cx="3467207" cy="414533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45359"/>
              </p:ext>
            </p:extLst>
          </p:nvPr>
        </p:nvGraphicFramePr>
        <p:xfrm>
          <a:off x="424282" y="1470267"/>
          <a:ext cx="8552292" cy="52847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4953"/>
                <a:gridCol w="6447339"/>
              </a:tblGrid>
              <a:tr h="4351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Looking at cells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biological specimens using microscopes including magnification </a:t>
                      </a:r>
                      <a:r>
                        <a:rPr lang="en-GB" sz="1800" u="none" strike="noStrike" dirty="0" smtClean="0">
                          <a:effectLst/>
                        </a:rPr>
                        <a:t>calculations.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/>
                </a:tc>
              </a:tr>
              <a:tr h="6755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pH and enzyme activity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the effect of pH on enzyme activity </a:t>
                      </a:r>
                      <a:r>
                        <a:rPr lang="en-GB" sz="1800" u="none" strike="noStrike" dirty="0" smtClean="0">
                          <a:effectLst/>
                        </a:rPr>
                        <a:t>using </a:t>
                      </a:r>
                      <a:r>
                        <a:rPr lang="en-GB" sz="1800" u="none" strike="noStrike" dirty="0">
                          <a:effectLst/>
                        </a:rPr>
                        <a:t>amylase (in solutions of different pH) to break down starch.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/>
                </a:tc>
              </a:tr>
              <a:tr h="4351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Food </a:t>
                      </a:r>
                      <a:r>
                        <a:rPr lang="en-GB" sz="1800" b="1" u="none" strike="noStrike" dirty="0" smtClean="0">
                          <a:effectLst/>
                        </a:rPr>
                        <a:t>tests      (Separate Only)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the use of chemical reagents to identify starch, reducing sugars, proteins and </a:t>
                      </a:r>
                      <a:r>
                        <a:rPr lang="en-GB" sz="1800" u="none" strike="noStrike" dirty="0" smtClean="0">
                          <a:effectLst/>
                        </a:rPr>
                        <a:t>fats.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Osmosis </a:t>
                      </a:r>
                      <a:r>
                        <a:rPr lang="en-GB" sz="1800" b="1" u="none" strike="noStrike" dirty="0">
                          <a:effectLst/>
                        </a:rPr>
                        <a:t>in potato strips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osmosis in </a:t>
                      </a:r>
                      <a:r>
                        <a:rPr lang="en-GB" sz="1800" u="none" strike="noStrike" dirty="0" smtClean="0">
                          <a:effectLst/>
                        </a:rPr>
                        <a:t>potatoes in different strength sugar solutions.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/>
                </a:tc>
              </a:tr>
              <a:tr h="290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Microbial </a:t>
                      </a:r>
                      <a:r>
                        <a:rPr lang="en-GB" sz="1800" b="1" u="none" strike="noStrike" dirty="0" smtClean="0">
                          <a:effectLst/>
                        </a:rPr>
                        <a:t>cultures  (Separate Only)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the effects of antiseptics, antibiotics or plant extracts on microbial </a:t>
                      </a:r>
                      <a:r>
                        <a:rPr lang="en-GB" sz="1800" u="none" strike="noStrike" dirty="0" smtClean="0">
                          <a:effectLst/>
                        </a:rPr>
                        <a:t>cultures  using paper discs of the chemical on a bacterial plate.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52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Photosynthesis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the effect of light intensity on the rate of </a:t>
                      </a:r>
                      <a:r>
                        <a:rPr lang="en-GB" sz="1800" u="none" strike="noStrike" dirty="0" smtClean="0">
                          <a:effectLst/>
                        </a:rPr>
                        <a:t>photosynthesis using pondweed.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/>
                </a:tc>
              </a:tr>
              <a:tr h="2900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Respiration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the rate of respiration in living </a:t>
                      </a:r>
                      <a:r>
                        <a:rPr lang="en-GB" sz="1800" u="none" strike="noStrike" dirty="0" smtClean="0">
                          <a:effectLst/>
                        </a:rPr>
                        <a:t>organisms using woodlice.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/>
                </a:tc>
              </a:tr>
              <a:tr h="4351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Fieldwork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2" marR="7252" marT="72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Investigate the relationship between organisms and their environment using field-work techniques, including quadrats and belt </a:t>
                      </a:r>
                      <a:r>
                        <a:rPr lang="en-GB" sz="1800" u="none" strike="noStrike" dirty="0" smtClean="0">
                          <a:effectLst/>
                        </a:rPr>
                        <a:t>transects.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000" marR="7252" marT="72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15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"/>
            <a:ext cx="10515600" cy="56334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</a:rPr>
              <a:t>8 Practicals.  A quick Recap.</a:t>
            </a:r>
            <a:endParaRPr lang="en-GB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" y="5861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1. Microscopes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10" r="5465"/>
          <a:stretch/>
        </p:blipFill>
        <p:spPr>
          <a:xfrm>
            <a:off x="7390228" y="388606"/>
            <a:ext cx="2811405" cy="157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84" y="3790117"/>
            <a:ext cx="5233547" cy="2794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93"/>
          <a:stretch/>
        </p:blipFill>
        <p:spPr>
          <a:xfrm>
            <a:off x="5148775" y="2238375"/>
            <a:ext cx="5694522" cy="456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0403" r="22278"/>
          <a:stretch/>
        </p:blipFill>
        <p:spPr>
          <a:xfrm>
            <a:off x="10730939" y="4179302"/>
            <a:ext cx="928468" cy="238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1625" y="365760"/>
            <a:ext cx="1689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Image size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540943" y="1227439"/>
            <a:ext cx="19664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Magnification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17343" y="1410898"/>
            <a:ext cx="19664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Actual size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9607" y="432969"/>
            <a:ext cx="19664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33CC"/>
                </a:solidFill>
              </a:rPr>
              <a:t>Remember to Aim!</a:t>
            </a:r>
            <a:endParaRPr lang="en-GB" sz="2400" b="1" dirty="0">
              <a:solidFill>
                <a:srgbClr val="FF33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11712"/>
          <a:stretch/>
        </p:blipFill>
        <p:spPr>
          <a:xfrm>
            <a:off x="407729" y="1608241"/>
            <a:ext cx="2764076" cy="19658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2543" y="1585395"/>
            <a:ext cx="1788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These are “objectives”, they contain glass lenses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38288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"/>
            <a:ext cx="10515600" cy="56334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</a:rPr>
              <a:t>8 Practicals.  A quick Recap.</a:t>
            </a:r>
            <a:endParaRPr lang="en-GB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" y="5861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2. pH and enzymes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9898" t="18673" r="19641" b="17634"/>
          <a:stretch/>
        </p:blipFill>
        <p:spPr>
          <a:xfrm>
            <a:off x="9148462" y="140677"/>
            <a:ext cx="3043538" cy="3668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4183" t="17038" r="9047" b="44398"/>
          <a:stretch/>
        </p:blipFill>
        <p:spPr>
          <a:xfrm>
            <a:off x="8557" y="4761913"/>
            <a:ext cx="5950633" cy="1983545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100279" y="5293538"/>
            <a:ext cx="988254" cy="1111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356209" y="6119446"/>
            <a:ext cx="478302" cy="46423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834511" y="4829304"/>
            <a:ext cx="478302" cy="46423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873218" y="4985681"/>
            <a:ext cx="478302" cy="46423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0020886" y="6172769"/>
            <a:ext cx="478302" cy="46423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542584" y="5449915"/>
            <a:ext cx="478302" cy="464234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384344" y="5525768"/>
            <a:ext cx="141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sugar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600550" y="6189442"/>
            <a:ext cx="425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sugar</a:t>
            </a:r>
            <a:endParaRPr lang="en-GB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2344965" y="6189442"/>
            <a:ext cx="425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sugar</a:t>
            </a:r>
            <a:endParaRPr lang="en-GB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3089380" y="6203510"/>
            <a:ext cx="425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sugar</a:t>
            </a:r>
            <a:endParaRPr lang="en-GB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3833795" y="6203510"/>
            <a:ext cx="425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sugar</a:t>
            </a:r>
            <a:endParaRPr lang="en-GB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8210" y="6203510"/>
            <a:ext cx="425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sugar</a:t>
            </a:r>
            <a:endParaRPr lang="en-GB" sz="800" dirty="0"/>
          </a:p>
        </p:txBody>
      </p:sp>
      <p:sp>
        <p:nvSpPr>
          <p:cNvPr id="30" name="Rectangle 29"/>
          <p:cNvSpPr/>
          <p:nvPr/>
        </p:nvSpPr>
        <p:spPr>
          <a:xfrm>
            <a:off x="801858" y="6404886"/>
            <a:ext cx="740071" cy="34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62708" y="6539378"/>
            <a:ext cx="539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Sugars joined together make STARCH, a carbohydrate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96676" y="1102632"/>
            <a:ext cx="772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did the SAME reaction at </a:t>
            </a:r>
            <a:r>
              <a:rPr lang="en-GB" sz="2800" b="1" u="sng" dirty="0" smtClean="0">
                <a:solidFill>
                  <a:srgbClr val="FF0000"/>
                </a:solidFill>
              </a:rPr>
              <a:t>DIFFERENT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pHs</a:t>
            </a:r>
            <a:endParaRPr lang="en-GB" sz="2800" b="1" u="sng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" y="1513790"/>
            <a:ext cx="4426965" cy="31136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555" y="1581027"/>
            <a:ext cx="4426965" cy="311363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94198" y="3767036"/>
            <a:ext cx="240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We took a sample every 20 sec.</a:t>
            </a:r>
            <a:endParaRPr lang="en-GB" b="1" dirty="0"/>
          </a:p>
        </p:txBody>
      </p:sp>
      <p:sp>
        <p:nvSpPr>
          <p:cNvPr id="45" name="Rectangle 44"/>
          <p:cNvSpPr/>
          <p:nvPr/>
        </p:nvSpPr>
        <p:spPr>
          <a:xfrm>
            <a:off x="5672287" y="1801268"/>
            <a:ext cx="3298212" cy="225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 rot="9916594">
            <a:off x="5699712" y="918788"/>
            <a:ext cx="2777640" cy="2884169"/>
          </a:xfrm>
          <a:prstGeom prst="arc">
            <a:avLst>
              <a:gd name="adj1" fmla="val 12061210"/>
              <a:gd name="adj2" fmla="val 127745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607760" y="2331544"/>
            <a:ext cx="943283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Time taken for enzyme to work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6594406" y="230094"/>
            <a:ext cx="277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SPOTTING TILE!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2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"/>
            <a:ext cx="10515600" cy="563343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</a:rPr>
              <a:t>8 Practicals.  A quick Recap.</a:t>
            </a:r>
            <a:endParaRPr lang="en-GB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" y="5861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3. Testing foods (Separate Science)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85" y="1301098"/>
            <a:ext cx="1728625" cy="2085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690" y="-49302"/>
            <a:ext cx="4656983" cy="2579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24650" y="2486728"/>
            <a:ext cx="820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Benedicts</a:t>
            </a:r>
            <a:r>
              <a:rPr lang="en-GB" b="1" dirty="0" smtClean="0"/>
              <a:t> test for sugars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147" y="25268"/>
            <a:ext cx="1073511" cy="1610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927" y="3613500"/>
            <a:ext cx="3819525" cy="2647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33476" r="34616"/>
          <a:stretch/>
        </p:blipFill>
        <p:spPr>
          <a:xfrm>
            <a:off x="2783110" y="4611845"/>
            <a:ext cx="627600" cy="2202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43000" y="34867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Iodine for starch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6354" y="610882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Emulsion test for lipids (or fats)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23837" y="6064247"/>
            <a:ext cx="329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Biurette</a:t>
            </a:r>
            <a:r>
              <a:rPr lang="en-GB" b="1" dirty="0" smtClean="0"/>
              <a:t> test for proteins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09500" y="546408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Ethanol makes the fat precipitate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20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912" y="3360256"/>
            <a:ext cx="4420569" cy="43190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52"/>
            <a:ext cx="10515600" cy="56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smtClean="0">
                <a:solidFill>
                  <a:schemeClr val="bg1">
                    <a:lumMod val="75000"/>
                  </a:schemeClr>
                </a:solidFill>
              </a:rPr>
              <a:t>8 Practicals.  A quick Recap.</a:t>
            </a:r>
            <a:endParaRPr lang="en-GB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57" y="586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4. Osmosis in potato strips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5" y="1297171"/>
            <a:ext cx="3723485" cy="2094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9434" y="1066339"/>
            <a:ext cx="34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(start mass – final mass 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063" y="500918"/>
            <a:ext cx="371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Calculate percentage change in mass</a:t>
            </a:r>
            <a:endParaRPr lang="en-GB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39434" y="1458517"/>
            <a:ext cx="307174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58721" y="1227684"/>
            <a:ext cx="156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X 100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8456" y="1552381"/>
            <a:ext cx="34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Start mass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800" y="2338743"/>
            <a:ext cx="2927842" cy="18503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09973" y="3981152"/>
            <a:ext cx="34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Mass balance</a:t>
            </a:r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481" y="4348746"/>
            <a:ext cx="2954077" cy="2346344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5749063" y="5417677"/>
            <a:ext cx="823187" cy="297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020050" y="4937475"/>
            <a:ext cx="390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 diffuses from a high to a low concentration gradient through a </a:t>
            </a:r>
            <a:r>
              <a:rPr lang="en-GB" smtClean="0"/>
              <a:t>semi-permeable membrane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56" y="4079711"/>
            <a:ext cx="3250417" cy="24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908" y="471163"/>
            <a:ext cx="2604988" cy="170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989" y="116712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721" y="4526118"/>
            <a:ext cx="2618872" cy="1961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986" t="3298" r="2805" b="4091"/>
          <a:stretch/>
        </p:blipFill>
        <p:spPr>
          <a:xfrm>
            <a:off x="380665" y="1833024"/>
            <a:ext cx="4979998" cy="3308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9432" y="101831"/>
            <a:ext cx="363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FLAME the neck of the AGAR bottle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557" y="586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4. Effect of disinfectants 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 </a:t>
            </a:r>
            <a:r>
              <a:rPr lang="en-GB" sz="3200" dirty="0" smtClean="0"/>
              <a:t>    microbes. (Separate science)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2645" y="3014970"/>
            <a:ext cx="191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Pour the agar on to a sterile plate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78772" y="3899235"/>
            <a:ext cx="378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the agar jelly set we added bacterial culture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63540"/>
            <a:ext cx="9002332" cy="15254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4710" y="6168980"/>
            <a:ext cx="2556456" cy="369332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6103" t="25025" r="23128" b="30256"/>
          <a:stretch/>
        </p:blipFill>
        <p:spPr>
          <a:xfrm>
            <a:off x="5523799" y="2621425"/>
            <a:ext cx="2622090" cy="173216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421159">
            <a:off x="9051159" y="1093677"/>
            <a:ext cx="622208" cy="3735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9574713" y="3321978"/>
            <a:ext cx="622208" cy="3735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2476523">
            <a:off x="7672470" y="3784905"/>
            <a:ext cx="622208" cy="3735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9909893">
            <a:off x="4992380" y="3321978"/>
            <a:ext cx="622208" cy="3735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430984" y="2245295"/>
            <a:ext cx="287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Flame forceps before touching paper discs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87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3" y="1209821"/>
            <a:ext cx="3531923" cy="393799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75156" y="8809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 smtClean="0"/>
              <a:t>5. How Light Intensity Affects Photosynthesis.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8791" y="5147818"/>
            <a:ext cx="3606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use bottles of algae which photosynthesise underwater.  </a:t>
            </a:r>
          </a:p>
          <a:p>
            <a:r>
              <a:rPr lang="en-GB" dirty="0" smtClean="0"/>
              <a:t>They produce CO2 which is acidic and changes the colour of water if we put indicator in it.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4" y="1404368"/>
            <a:ext cx="7644153" cy="2042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885" y="4131355"/>
            <a:ext cx="238125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739" y="3380388"/>
            <a:ext cx="2697034" cy="2506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64581"/>
          <a:stretch/>
        </p:blipFill>
        <p:spPr>
          <a:xfrm>
            <a:off x="8565667" y="3483783"/>
            <a:ext cx="1049218" cy="2907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2080" y="3657600"/>
            <a:ext cx="1685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 trap bubbles of oxygen from pondweed.</a:t>
            </a:r>
          </a:p>
          <a:p>
            <a:endParaRPr lang="en-GB" dirty="0"/>
          </a:p>
          <a:p>
            <a:r>
              <a:rPr lang="en-GB" dirty="0" smtClean="0"/>
              <a:t>Use a measuring cylinder instead to measure the oxygen bubbles produced.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664103" y="331176"/>
            <a:ext cx="133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CONTROL</a:t>
            </a:r>
          </a:p>
          <a:p>
            <a:r>
              <a:rPr lang="en-GB" dirty="0" smtClean="0"/>
              <a:t>VARIABLES</a:t>
            </a:r>
          </a:p>
          <a:p>
            <a:endParaRPr lang="en-GB" dirty="0"/>
          </a:p>
          <a:p>
            <a:r>
              <a:rPr lang="en-GB" dirty="0" smtClean="0"/>
              <a:t>Same:</a:t>
            </a:r>
          </a:p>
          <a:p>
            <a:r>
              <a:rPr lang="en-GB" dirty="0" smtClean="0"/>
              <a:t>Mass of pondweed,</a:t>
            </a:r>
          </a:p>
          <a:p>
            <a:r>
              <a:rPr lang="en-GB" dirty="0" smtClean="0"/>
              <a:t>Volume of water,</a:t>
            </a:r>
          </a:p>
          <a:p>
            <a:r>
              <a:rPr lang="en-GB" dirty="0" smtClean="0"/>
              <a:t>Temp of water.</a:t>
            </a:r>
          </a:p>
          <a:p>
            <a:r>
              <a:rPr lang="en-GB" dirty="0" smtClean="0"/>
              <a:t>Type of lamp/bub.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75155" y="-31138"/>
            <a:ext cx="10739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Factors limiting photosynthesis. Three factors can limit the speed of photosynthesis: light intensity, carbon dioxide concentration and temperature. Without enough light, a plant cannot photosynthesise very quickly, even if there is plenty of water and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214539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83" y="4511636"/>
            <a:ext cx="5566117" cy="2346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71" y="260299"/>
            <a:ext cx="10515600" cy="7554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6. Investigating Respiration at different</a:t>
            </a:r>
            <a:br>
              <a:rPr lang="en-GB" dirty="0" smtClean="0"/>
            </a:br>
            <a:r>
              <a:rPr lang="en-GB" dirty="0" smtClean="0"/>
              <a:t>temperatures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80" y="-44509"/>
            <a:ext cx="3300983" cy="1507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2998"/>
            <a:ext cx="3438864" cy="2905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2435" y="687990"/>
            <a:ext cx="5671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  <a:latin typeface="arial" panose="020B0604020202020204" pitchFamily="34" charset="0"/>
              </a:rPr>
              <a:t>(glucose + oxygen -&gt; carbon dioxide + water)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0685" t="23532" r="9363" b="10029"/>
          <a:stretch/>
        </p:blipFill>
        <p:spPr>
          <a:xfrm>
            <a:off x="6625883" y="1418004"/>
            <a:ext cx="5359792" cy="285992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34281" y="4172172"/>
            <a:ext cx="1239012" cy="679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5386871" y="5914221"/>
            <a:ext cx="1239012" cy="679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2363258" y="5581130"/>
            <a:ext cx="1239012" cy="679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680" y="1220149"/>
            <a:ext cx="4042107" cy="29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639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Office Theme</vt:lpstr>
      <vt:lpstr>What you need to know or show</vt:lpstr>
      <vt:lpstr>Edexcel GCSE 9-1 Science </vt:lpstr>
      <vt:lpstr>8 Practicals.  A quick Recap.</vt:lpstr>
      <vt:lpstr>8 Practicals.  A quick Recap.</vt:lpstr>
      <vt:lpstr>8 Practicals.  A quick Recap.</vt:lpstr>
      <vt:lpstr>PowerPoint Presentation</vt:lpstr>
      <vt:lpstr>PowerPoint Presentation</vt:lpstr>
      <vt:lpstr>PowerPoint Presentation</vt:lpstr>
      <vt:lpstr>6. Investigating Respiration at different temperatures</vt:lpstr>
      <vt:lpstr>7. Fieldwork</vt:lpstr>
      <vt:lpstr>Equipment challenge. Which practical are these pieces of apparatus from?  What are they called and what do they do?  Some are used in more than one practical.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GCSE 9-1 Science</dc:title>
  <dc:creator>James Williams</dc:creator>
  <cp:lastModifiedBy>James Williams</cp:lastModifiedBy>
  <cp:revision>23</cp:revision>
  <cp:lastPrinted>2018-04-18T14:05:39Z</cp:lastPrinted>
  <dcterms:created xsi:type="dcterms:W3CDTF">2018-03-18T17:53:29Z</dcterms:created>
  <dcterms:modified xsi:type="dcterms:W3CDTF">2018-04-18T14:05:42Z</dcterms:modified>
</cp:coreProperties>
</file>